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  <p:sldMasterId id="2147483709" r:id="rId2"/>
  </p:sldMasterIdLst>
  <p:notesMasterIdLst>
    <p:notesMasterId r:id="rId20"/>
  </p:notesMasterIdLst>
  <p:handoutMasterIdLst>
    <p:handoutMasterId r:id="rId21"/>
  </p:handoutMasterIdLst>
  <p:sldIdLst>
    <p:sldId id="834" r:id="rId3"/>
    <p:sldId id="920" r:id="rId4"/>
    <p:sldId id="913" r:id="rId5"/>
    <p:sldId id="915" r:id="rId6"/>
    <p:sldId id="916" r:id="rId7"/>
    <p:sldId id="917" r:id="rId8"/>
    <p:sldId id="918" r:id="rId9"/>
    <p:sldId id="919" r:id="rId10"/>
    <p:sldId id="921" r:id="rId11"/>
    <p:sldId id="922" r:id="rId12"/>
    <p:sldId id="924" r:id="rId13"/>
    <p:sldId id="914" r:id="rId14"/>
    <p:sldId id="954" r:id="rId15"/>
    <p:sldId id="955" r:id="rId16"/>
    <p:sldId id="952" r:id="rId17"/>
    <p:sldId id="953" r:id="rId18"/>
    <p:sldId id="951" r:id="rId19"/>
  </p:sldIdLst>
  <p:sldSz cx="9144000" cy="6858000" type="screen4x3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C72671-71D1-4BDB-82AE-425AF0FAE969}">
          <p14:sldIdLst>
            <p14:sldId id="834"/>
            <p14:sldId id="920"/>
            <p14:sldId id="913"/>
            <p14:sldId id="915"/>
            <p14:sldId id="916"/>
            <p14:sldId id="917"/>
            <p14:sldId id="918"/>
            <p14:sldId id="919"/>
            <p14:sldId id="921"/>
            <p14:sldId id="922"/>
            <p14:sldId id="924"/>
            <p14:sldId id="914"/>
            <p14:sldId id="954"/>
            <p14:sldId id="955"/>
            <p14:sldId id="952"/>
            <p14:sldId id="953"/>
            <p14:sldId id="951"/>
          </p14:sldIdLst>
        </p14:section>
        <p14:section name="Stage" id="{2692FF35-5553-41F5-B5ED-603EFB722FE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rey D Camm" initials="JD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6A62"/>
    <a:srgbClr val="9A0000"/>
    <a:srgbClr val="4483D0"/>
    <a:srgbClr val="1742A1"/>
    <a:srgbClr val="9E7E38"/>
    <a:srgbClr val="FFFF00"/>
    <a:srgbClr val="050505"/>
    <a:srgbClr val="59C76B"/>
    <a:srgbClr val="983222"/>
    <a:srgbClr val="4C19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58" autoAdjust="0"/>
    <p:restoredTop sz="80893" autoAdjust="0"/>
  </p:normalViewPr>
  <p:slideViewPr>
    <p:cSldViewPr snapToGrid="0" snapToObjects="1">
      <p:cViewPr varScale="1">
        <p:scale>
          <a:sx n="119" d="100"/>
          <a:sy n="119" d="100"/>
        </p:scale>
        <p:origin x="142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33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5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E4E1A7D2-3469-7E45-B1C8-FF79B7C42040}" type="datetimeFigureOut">
              <a:rPr lang="en-US" smtClean="0"/>
              <a:pPr/>
              <a:t>6/1/20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97AD932-B17F-574E-ADBA-2D95C87F98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88164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FAF947A5-54F6-B649-93A6-E041982699B0}" type="datetimeFigureOut">
              <a:rPr lang="en-US" smtClean="0"/>
              <a:pPr/>
              <a:t>6/1/20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AC0E66CD-21C0-0C46-9262-75B7BC23C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075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E66CD-21C0-0C46-9262-75B7BC23CA8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914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regardless</a:t>
            </a:r>
            <a:r>
              <a:rPr lang="en-US" baseline="0" dirty="0"/>
              <a:t> of programing and computing platform, the first step is to get data into a standard format and common location.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SAS typically </a:t>
            </a:r>
            <a:r>
              <a:rPr lang="en-US" baseline="0" dirty="0" err="1"/>
              <a:t>sas</a:t>
            </a:r>
            <a:r>
              <a:rPr lang="en-US" baseline="0" dirty="0"/>
              <a:t> data sets, relational database, or Hadoop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R typically delimited text file, relational database or Hadoop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9854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regardless</a:t>
            </a:r>
            <a:r>
              <a:rPr lang="en-US" baseline="0" dirty="0"/>
              <a:t> of programing and computing platform, the first step is to get data into a standard format and common location.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SAS typically </a:t>
            </a:r>
            <a:r>
              <a:rPr lang="en-US" baseline="0" dirty="0" err="1"/>
              <a:t>sas</a:t>
            </a:r>
            <a:r>
              <a:rPr lang="en-US" baseline="0" dirty="0"/>
              <a:t> data sets, relational database, or Hadoop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R typically delimited text file, relational database or Hadoop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0833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regardless</a:t>
            </a:r>
            <a:r>
              <a:rPr lang="en-US" baseline="0" dirty="0"/>
              <a:t> of programing and computing platform, the first step is to get data into a standard format and common location.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SAS typically </a:t>
            </a:r>
            <a:r>
              <a:rPr lang="en-US" baseline="0" dirty="0" err="1"/>
              <a:t>sas</a:t>
            </a:r>
            <a:r>
              <a:rPr lang="en-US" baseline="0" dirty="0"/>
              <a:t> data sets, relational database, or Hadoop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R typically delimited text file, relational database or Hadoop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3708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6" name="Picture 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56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85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67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8" name="Picture 7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48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6" name="Picture 5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  <p:pic>
        <p:nvPicPr>
          <p:cNvPr id="7" name="Picture 6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66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766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9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91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637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64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pic>
        <p:nvPicPr>
          <p:cNvPr id="13" name="Picture 12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20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74809" y="6426787"/>
            <a:ext cx="554038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2456A73-CB17-B748-BD2A-A20F5DD59E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983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79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9" name="Picture 8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  <p:pic>
        <p:nvPicPr>
          <p:cNvPr id="11" name="Picture 10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993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491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109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259E7BA-40A6-4089-A8B6-09F1304A2F6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3620074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6455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7929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9425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7597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218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442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3532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279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7255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952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0107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76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8" name="Picture 17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09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21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35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078" y="1000316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41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06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054112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55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432706" y="1159461"/>
            <a:ext cx="3993266" cy="3053891"/>
          </a:xfrm>
        </p:spPr>
        <p:txBody>
          <a:bodyPr/>
          <a:lstStyle/>
          <a:p>
            <a:pPr>
              <a:lnSpc>
                <a:spcPts val="3900"/>
              </a:lnSpc>
            </a:pPr>
            <a:r>
              <a:rPr lang="en-US" sz="3200" cap="small" dirty="0">
                <a:latin typeface="+mj-lt"/>
                <a:ea typeface="+mj-ea"/>
                <a:cs typeface="+mj-cs"/>
              </a:rPr>
              <a:t>Wake Forest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3200" cap="small" dirty="0">
                <a:latin typeface="+mj-lt"/>
                <a:ea typeface="+mj-ea"/>
                <a:cs typeface="+mj-cs"/>
              </a:rPr>
              <a:t>School of Business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4400" b="1" dirty="0"/>
              <a:t>_______</a:t>
            </a:r>
            <a:endParaRPr lang="en-US" sz="3200" cap="small" dirty="0">
              <a:latin typeface="+mj-lt"/>
              <a:ea typeface="+mj-ea"/>
              <a:cs typeface="+mj-cs"/>
            </a:endParaRPr>
          </a:p>
          <a:p>
            <a:pPr>
              <a:spcBef>
                <a:spcPts val="0"/>
              </a:spcBef>
            </a:pPr>
            <a:r>
              <a:rPr lang="en-US" sz="1800" cap="small" dirty="0">
                <a:latin typeface="+mj-lt"/>
                <a:ea typeface="+mj-ea"/>
                <a:cs typeface="+mj-cs"/>
              </a:rPr>
              <a:t>BAN 281A</a:t>
            </a:r>
          </a:p>
          <a:p>
            <a:pPr>
              <a:spcBef>
                <a:spcPts val="0"/>
              </a:spcBef>
            </a:pPr>
            <a:r>
              <a:rPr lang="en-US" sz="1800" cap="small" dirty="0">
                <a:latin typeface="+mj-lt"/>
                <a:ea typeface="+mj-ea"/>
                <a:cs typeface="+mj-cs"/>
              </a:rPr>
              <a:t>Decision Split Points</a:t>
            </a:r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5" r="16355"/>
          <a:stretch>
            <a:fillRect/>
          </a:stretch>
        </p:blipFill>
        <p:spPr/>
      </p:pic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432706" y="4860974"/>
            <a:ext cx="8572749" cy="1206451"/>
          </a:xfrm>
        </p:spPr>
        <p:txBody>
          <a:bodyPr>
            <a:noAutofit/>
          </a:bodyPr>
          <a:lstStyle/>
          <a:p>
            <a:pPr algn="r"/>
            <a:r>
              <a:rPr lang="en-US" sz="2400" dirty="0"/>
              <a:t>BUS281A:  Hands on Data Science w. Python</a:t>
            </a:r>
            <a:br>
              <a:rPr lang="en-US" sz="2400" dirty="0"/>
            </a:br>
            <a:r>
              <a:rPr lang="en-US" sz="2400" dirty="0"/>
              <a:t>Mike Ames</a:t>
            </a:r>
            <a:endParaRPr lang="en-US" sz="2400" b="1" dirty="0">
              <a:latin typeface="+mn-lt"/>
            </a:endParaRPr>
          </a:p>
        </p:txBody>
      </p:sp>
      <p:pic>
        <p:nvPicPr>
          <p:cNvPr id="1026" name="Picture 2" descr="Image result for jackson hole wyoming cowboy log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2" t="5716" r="392" b="7145"/>
          <a:stretch/>
        </p:blipFill>
        <p:spPr bwMode="auto">
          <a:xfrm>
            <a:off x="6998108" y="2384035"/>
            <a:ext cx="1666059" cy="203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90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F38D5-1345-1644-9009-BAD09BCD6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into Train &amp; Test datasets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19E14-9057-BF48-ADA2-E68FFA21A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Generalization</a:t>
            </a:r>
            <a:r>
              <a:rPr lang="en-US" dirty="0"/>
              <a:t> refers to your model's ability to adapt properly to new, previously unseen data. </a:t>
            </a:r>
          </a:p>
          <a:p>
            <a:pPr lvl="1"/>
            <a:r>
              <a:rPr lang="en-US" dirty="0"/>
              <a:t>In our case we are creating a business rule instead of a model </a:t>
            </a:r>
          </a:p>
          <a:p>
            <a:r>
              <a:rPr lang="en-US" dirty="0"/>
              <a:t>Why is this important? </a:t>
            </a:r>
          </a:p>
          <a:p>
            <a:pPr lvl="1"/>
            <a:r>
              <a:rPr lang="en-US" dirty="0"/>
              <a:t>Machine Learning models are good at memorizing data </a:t>
            </a:r>
          </a:p>
          <a:p>
            <a:pPr lvl="2"/>
            <a:r>
              <a:rPr lang="en-US" dirty="0"/>
              <a:t>Overfitting (high accuracy on training, low performance on test) </a:t>
            </a:r>
          </a:p>
          <a:p>
            <a:pPr lvl="1"/>
            <a:r>
              <a:rPr lang="en-US" dirty="0"/>
              <a:t>Machine Learning models are also good at doing nothing </a:t>
            </a:r>
          </a:p>
          <a:p>
            <a:pPr lvl="2"/>
            <a:r>
              <a:rPr lang="en-US" dirty="0"/>
              <a:t>Predicting everything as the majority case </a:t>
            </a:r>
          </a:p>
          <a:p>
            <a:pPr lvl="2"/>
            <a:r>
              <a:rPr lang="en-US" dirty="0"/>
              <a:t>Underfitting (low accuracy on both training and test sets)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9D6C9-D24F-B24F-B5F8-667A83040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10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A0191E-54F9-9748-A4B1-575194869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Always want to see how well logic generalizes </a:t>
            </a:r>
          </a:p>
        </p:txBody>
      </p:sp>
    </p:spTree>
    <p:extLst>
      <p:ext uri="{BB962C8B-B14F-4D97-AF65-F5344CB8AC3E}">
        <p14:creationId xmlns:p14="http://schemas.microsoft.com/office/powerpoint/2010/main" val="1872934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F7CE134-89F6-1849-8F54-4FD0710C1689}"/>
              </a:ext>
            </a:extLst>
          </p:cNvPr>
          <p:cNvSpPr/>
          <p:nvPr/>
        </p:nvSpPr>
        <p:spPr>
          <a:xfrm>
            <a:off x="10603" y="2124635"/>
            <a:ext cx="9144000" cy="414674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09332" y="2260149"/>
            <a:ext cx="5867271" cy="39069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lang="en-US"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68AAFD-DFF2-A44A-99A9-12D27CB5B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sklearn.model_selection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E77E6D-B8F5-7347-B33B-1CEE86FD060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train_test_split</a:t>
            </a:r>
            <a:r>
              <a:rPr lang="en-US" dirty="0"/>
              <a:t>(X, y, </a:t>
            </a:r>
            <a:r>
              <a:rPr lang="en-US" dirty="0" err="1"/>
              <a:t>test_size</a:t>
            </a:r>
            <a:r>
              <a:rPr lang="en-US" dirty="0"/>
              <a:t> = 0.3)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09332" y="2489535"/>
            <a:ext cx="5592951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sklearn.model_selection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sz="13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3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train, test = </a:t>
            </a:r>
            <a:r>
              <a:rPr lang="en-US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test_size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 =0.30)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68289" y="2556472"/>
            <a:ext cx="357871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Medium"/>
              </a:rPr>
              <a:t>Import module so you can use it.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051663" y="3116786"/>
            <a:ext cx="44751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Medium"/>
              </a:rPr>
              <a:t>Function call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B85717-8BCC-FC45-AAC0-334EB0C80311}"/>
              </a:ext>
            </a:extLst>
          </p:cNvPr>
          <p:cNvSpPr/>
          <p:nvPr/>
        </p:nvSpPr>
        <p:spPr>
          <a:xfrm>
            <a:off x="209332" y="3750600"/>
            <a:ext cx="62413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print("train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 {:2.2%}".format(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train.shape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[0]/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df.shape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[0]))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print("test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 {:2.2%}".format(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test.shape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[0]/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df.shape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[0]))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2E9792-5E9D-E542-881A-54906F499A41}"/>
              </a:ext>
            </a:extLst>
          </p:cNvPr>
          <p:cNvSpPr txBox="1"/>
          <p:nvPr/>
        </p:nvSpPr>
        <p:spPr>
          <a:xfrm>
            <a:off x="6068289" y="3750600"/>
            <a:ext cx="44299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Medium"/>
              </a:rPr>
              <a:t>Check your split percentages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7CD676-3A2B-D940-AFED-F09DC86F9072}"/>
              </a:ext>
            </a:extLst>
          </p:cNvPr>
          <p:cNvSpPr/>
          <p:nvPr/>
        </p:nvSpPr>
        <p:spPr>
          <a:xfrm>
            <a:off x="197619" y="4687823"/>
            <a:ext cx="26661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train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70.00%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test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30.00%</a:t>
            </a:r>
          </a:p>
        </p:txBody>
      </p:sp>
    </p:spTree>
    <p:extLst>
      <p:ext uri="{BB962C8B-B14F-4D97-AF65-F5344CB8AC3E}">
        <p14:creationId xmlns:p14="http://schemas.microsoft.com/office/powerpoint/2010/main" val="4005379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F84F160-1BC0-E64C-B430-63A3B05E0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Pandas’ Business Rules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CC92B0-B2D6-9B46-9D4F-AEBE346DB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981200"/>
            <a:ext cx="8355070" cy="4577542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Identify a potential RULE using Crosstab plus a Histogram or </a:t>
            </a:r>
            <a:r>
              <a:rPr lang="en-US" dirty="0" err="1"/>
              <a:t>Barchart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ctab</a:t>
            </a:r>
            <a:r>
              <a:rPr lang="en-US" dirty="0"/>
              <a:t> = </a:t>
            </a:r>
            <a:r>
              <a:rPr lang="en-US" dirty="0" err="1"/>
              <a:t>pd.crosstab</a:t>
            </a:r>
            <a:r>
              <a:rPr lang="en-US" dirty="0"/>
              <a:t>(</a:t>
            </a:r>
            <a:r>
              <a:rPr lang="en-US" dirty="0" err="1"/>
              <a:t>row,column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plt.bar</a:t>
            </a:r>
            <a:r>
              <a:rPr lang="en-US" dirty="0"/>
              <a:t>(x-axis, y-axis1, </a:t>
            </a:r>
            <a:r>
              <a:rPr lang="en-US" dirty="0" err="1"/>
              <a:t>facecolor</a:t>
            </a:r>
            <a:r>
              <a:rPr lang="en-US" dirty="0"/>
              <a:t>='</a:t>
            </a:r>
            <a:r>
              <a:rPr lang="en-US" dirty="0" err="1"/>
              <a:t>lightblue</a:t>
            </a:r>
            <a:r>
              <a:rPr lang="en-US" dirty="0"/>
              <a:t>', alpha=0.5)  # - majority case </a:t>
            </a:r>
          </a:p>
          <a:p>
            <a:pPr lvl="1"/>
            <a:r>
              <a:rPr lang="en-US" dirty="0" err="1"/>
              <a:t>plt.bar</a:t>
            </a:r>
            <a:r>
              <a:rPr lang="en-US" dirty="0"/>
              <a:t>(x-axis, y-axis2, bottom=y-axis1, </a:t>
            </a:r>
            <a:r>
              <a:rPr lang="en-US" dirty="0" err="1"/>
              <a:t>facecolor</a:t>
            </a:r>
            <a:r>
              <a:rPr lang="en-US" dirty="0"/>
              <a:t>='red', alpha=0.5) # - minority case, notice the bottom this stacks your bar</a:t>
            </a:r>
          </a:p>
          <a:p>
            <a:pPr lvl="1"/>
            <a:r>
              <a:rPr lang="en-US" dirty="0" err="1"/>
              <a:t>plt.title</a:t>
            </a:r>
            <a:r>
              <a:rPr lang="en-US" dirty="0"/>
              <a:t>(‘your title')</a:t>
            </a:r>
          </a:p>
          <a:p>
            <a:pPr lvl="1"/>
            <a:r>
              <a:rPr lang="en-US" dirty="0" err="1"/>
              <a:t>plt.show</a:t>
            </a:r>
            <a:r>
              <a:rPr lang="en-US" dirty="0"/>
              <a:t>()</a:t>
            </a:r>
          </a:p>
          <a:p>
            <a:r>
              <a:rPr lang="en-US" dirty="0"/>
              <a:t>Default your predicted target to the majority case </a:t>
            </a:r>
          </a:p>
          <a:p>
            <a:pPr lvl="1"/>
            <a:r>
              <a:rPr lang="en-US" dirty="0" err="1"/>
              <a:t>df</a:t>
            </a:r>
            <a:r>
              <a:rPr lang="en-US" dirty="0"/>
              <a:t>[‘</a:t>
            </a:r>
            <a:r>
              <a:rPr lang="en-US" dirty="0" err="1"/>
              <a:t>churn_pred</a:t>
            </a:r>
            <a:r>
              <a:rPr lang="en-US" dirty="0"/>
              <a:t>’] = False </a:t>
            </a:r>
          </a:p>
          <a:p>
            <a:r>
              <a:rPr lang="en-US" dirty="0"/>
              <a:t>Update the prediction with conditional logic </a:t>
            </a:r>
          </a:p>
          <a:p>
            <a:pPr lvl="1"/>
            <a:r>
              <a:rPr lang="en-US" dirty="0" err="1"/>
              <a:t>df.loc</a:t>
            </a:r>
            <a:r>
              <a:rPr lang="en-US" dirty="0"/>
              <a:t>[</a:t>
            </a:r>
            <a:r>
              <a:rPr lang="en-US" dirty="0" err="1"/>
              <a:t>df</a:t>
            </a:r>
            <a:r>
              <a:rPr lang="en-US" dirty="0"/>
              <a:t>[column] &gt;= 100, ‘</a:t>
            </a:r>
            <a:r>
              <a:rPr lang="en-US" dirty="0" err="1"/>
              <a:t>churn_pred</a:t>
            </a:r>
            <a:r>
              <a:rPr lang="en-US" dirty="0"/>
              <a:t>’] = True </a:t>
            </a:r>
          </a:p>
          <a:p>
            <a:pPr lvl="1"/>
            <a:r>
              <a:rPr lang="en-US" dirty="0" err="1"/>
              <a:t>df.loc</a:t>
            </a:r>
            <a:r>
              <a:rPr lang="en-US" dirty="0"/>
              <a:t>[</a:t>
            </a:r>
            <a:r>
              <a:rPr lang="en-US" dirty="0" err="1"/>
              <a:t>df</a:t>
            </a:r>
            <a:r>
              <a:rPr lang="en-US" dirty="0"/>
              <a:t>[column].</a:t>
            </a:r>
            <a:r>
              <a:rPr lang="en-US" dirty="0" err="1"/>
              <a:t>isin</a:t>
            </a:r>
            <a:r>
              <a:rPr lang="en-US" dirty="0"/>
              <a:t>([‘value1’,’value2’], ‘</a:t>
            </a:r>
            <a:r>
              <a:rPr lang="en-US" dirty="0" err="1"/>
              <a:t>churn_pred</a:t>
            </a:r>
            <a:r>
              <a:rPr lang="en-US" dirty="0"/>
              <a:t>’] = True </a:t>
            </a:r>
          </a:p>
          <a:p>
            <a:endParaRPr lang="en-US" dirty="0"/>
          </a:p>
          <a:p>
            <a:r>
              <a:rPr lang="en-US" dirty="0"/>
              <a:t>Recipe #2 – Add sprinkles with </a:t>
            </a:r>
            <a:r>
              <a:rPr lang="en-US" dirty="0" err="1"/>
              <a:t>np.where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np.where</a:t>
            </a:r>
            <a:r>
              <a:rPr lang="en-US" dirty="0"/>
              <a:t>(</a:t>
            </a:r>
            <a:r>
              <a:rPr lang="en-US" dirty="0" err="1"/>
              <a:t>dataframe</a:t>
            </a:r>
            <a:r>
              <a:rPr lang="en-US" dirty="0"/>
              <a:t> conditions , true, false) </a:t>
            </a:r>
          </a:p>
          <a:p>
            <a:pPr lvl="2"/>
            <a:r>
              <a:rPr lang="en-US" dirty="0" err="1"/>
              <a:t>df</a:t>
            </a:r>
            <a:r>
              <a:rPr lang="en-US" dirty="0"/>
              <a:t>[‘</a:t>
            </a:r>
            <a:r>
              <a:rPr lang="en-US" dirty="0" err="1"/>
              <a:t>churn_pred</a:t>
            </a:r>
            <a:r>
              <a:rPr lang="en-US" dirty="0"/>
              <a:t>’] = </a:t>
            </a:r>
            <a:r>
              <a:rPr lang="en-US" dirty="0" err="1"/>
              <a:t>np.where</a:t>
            </a:r>
            <a:r>
              <a:rPr lang="en-US" dirty="0"/>
              <a:t>(</a:t>
            </a:r>
            <a:r>
              <a:rPr lang="en-US" dirty="0" err="1"/>
              <a:t>df</a:t>
            </a:r>
            <a:r>
              <a:rPr lang="en-US" dirty="0"/>
              <a:t>[‘column] &gt;= 100,True, False) </a:t>
            </a:r>
          </a:p>
          <a:p>
            <a:pPr lvl="1"/>
            <a:endParaRPr lang="en-US" dirty="0"/>
          </a:p>
          <a:p>
            <a:pPr marL="228600" lvl="1" indent="0">
              <a:buNone/>
            </a:pP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99AEAC-1E8B-644C-90D8-EA92BE43E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Recipe #1 – Sugar Cookie </a:t>
            </a:r>
          </a:p>
        </p:txBody>
      </p:sp>
    </p:spTree>
    <p:extLst>
      <p:ext uri="{BB962C8B-B14F-4D97-AF65-F5344CB8AC3E}">
        <p14:creationId xmlns:p14="http://schemas.microsoft.com/office/powerpoint/2010/main" val="3303163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F7CE134-89F6-1849-8F54-4FD0710C1689}"/>
              </a:ext>
            </a:extLst>
          </p:cNvPr>
          <p:cNvSpPr/>
          <p:nvPr/>
        </p:nvSpPr>
        <p:spPr>
          <a:xfrm>
            <a:off x="10603" y="2124635"/>
            <a:ext cx="9144000" cy="414674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09332" y="2260149"/>
            <a:ext cx="6202226" cy="39069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lang="en-US"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68AAFD-DFF2-A44A-99A9-12D27CB5B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matplotlib.pyplot</a:t>
            </a:r>
            <a:r>
              <a:rPr lang="en-US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E77E6D-B8F5-7347-B33B-1CEE86FD060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plt.bar</a:t>
            </a:r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/>
              <a:t>, bottom, </a:t>
            </a:r>
            <a:r>
              <a:rPr lang="en-US" dirty="0" err="1"/>
              <a:t>facecolor</a:t>
            </a:r>
            <a:r>
              <a:rPr lang="en-US" dirty="0"/>
              <a:t>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09332" y="2489535"/>
            <a:ext cx="6202226" cy="304698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ctab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pd.crosstab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['relationship’],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['income’],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 normalize="index").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reset_index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figsize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=(20,10)) 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-- check out bottom option, this stacks our bars. 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plt.bar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ctab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['relationship'],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ctab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['&lt;=50K’],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facecolor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lightblue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', alpha=0.5)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plt.bar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ctab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['relationship'],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ctab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['&gt;50K’],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 bottom=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ctab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['&lt;=50K'],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facecolor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='red', alpha=0.5)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plt.title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('Income by Relationship PCTs ')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459680" y="2447109"/>
            <a:ext cx="26949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Medium"/>
              </a:rPr>
              <a:t>Import module so you can use it.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459680" y="3116786"/>
            <a:ext cx="268432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Medium"/>
              </a:rPr>
              <a:t>Crosstab call, notice the </a:t>
            </a:r>
            <a:r>
              <a:rPr lang="en-US" sz="135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Next Medium"/>
              </a:rPr>
              <a:t>reset_index</a:t>
            </a:r>
            <a:endParaRPr lang="en-US" sz="1350" b="1" dirty="0">
              <a:solidFill>
                <a:schemeClr val="tx1">
                  <a:lumMod val="65000"/>
                  <a:lumOff val="35000"/>
                </a:schemeClr>
              </a:solidFill>
              <a:latin typeface="Avenir Next Medium"/>
            </a:endParaRPr>
          </a:p>
          <a:p>
            <a:endParaRPr lang="en-US" sz="1350" b="1" dirty="0">
              <a:solidFill>
                <a:schemeClr val="tx1">
                  <a:lumMod val="65000"/>
                  <a:lumOff val="35000"/>
                </a:schemeClr>
              </a:solidFill>
              <a:latin typeface="Avenir Next Medium"/>
            </a:endParaRPr>
          </a:p>
          <a:p>
            <a:r>
              <a:rPr lang="en-US" sz="13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Medium"/>
              </a:rPr>
              <a:t>We do that so we can reference target column  values</a:t>
            </a:r>
          </a:p>
        </p:txBody>
      </p:sp>
    </p:spTree>
    <p:extLst>
      <p:ext uri="{BB962C8B-B14F-4D97-AF65-F5344CB8AC3E}">
        <p14:creationId xmlns:p14="http://schemas.microsoft.com/office/powerpoint/2010/main" val="640227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65C0C-F180-5842-8B92-04B4579DD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&amp; Stretched Bars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F779D-C8F8-874C-8EED-E81B7BE28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14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86C3A5-F1C2-EF44-A5CB-388A9EB9EF9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Makes it easy to see what’s useful and what’s not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9B89A9-A0C4-F749-A460-4EB55AE84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154" y="2124635"/>
            <a:ext cx="73406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975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A6530-EBF6-7643-97D8-3ABC17AD8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96797-A6E3-5C4A-BA89-3EC32D88B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Classification accuracy</a:t>
            </a:r>
            <a:r>
              <a:rPr lang="en-US" dirty="0"/>
              <a:t> is our starting point.</a:t>
            </a:r>
          </a:p>
          <a:p>
            <a:pPr lvl="1"/>
            <a:r>
              <a:rPr lang="en-US" dirty="0"/>
              <a:t>It is the number of </a:t>
            </a:r>
            <a:r>
              <a:rPr lang="en-US" u="sng" dirty="0"/>
              <a:t>correct predictions </a:t>
            </a:r>
            <a:r>
              <a:rPr lang="en-US" dirty="0"/>
              <a:t>made </a:t>
            </a:r>
            <a:r>
              <a:rPr lang="en-US" u="sng" dirty="0"/>
              <a:t>divided by the total number of predictions </a:t>
            </a:r>
            <a:r>
              <a:rPr lang="en-US" dirty="0"/>
              <a:t>made.</a:t>
            </a:r>
          </a:p>
          <a:p>
            <a:pPr lvl="1"/>
            <a:r>
              <a:rPr lang="en-US" dirty="0"/>
              <a:t>For churn we have 3333 records, 2850 don’t churn, and 483 did. </a:t>
            </a:r>
          </a:p>
          <a:p>
            <a:pPr lvl="2"/>
            <a:r>
              <a:rPr lang="en-US" dirty="0"/>
              <a:t>Default accuracy of 2850/ 3333 ~ 0.855</a:t>
            </a:r>
          </a:p>
          <a:p>
            <a:pPr lvl="2"/>
            <a:r>
              <a:rPr lang="en-US" dirty="0"/>
              <a:t>Meaning if we assumed no one churned then we’d be right 85.5%</a:t>
            </a:r>
          </a:p>
          <a:p>
            <a:pPr lvl="3"/>
            <a:r>
              <a:rPr lang="en-US" dirty="0"/>
              <a:t>Can we do better? </a:t>
            </a:r>
          </a:p>
          <a:p>
            <a:pPr marL="685800" lvl="3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63BEC-30C2-7549-A1D3-88B5AA263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15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ABAA2-70E8-AE40-9C2D-833A98A31DF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sklearn.metrics</a:t>
            </a:r>
            <a:r>
              <a:rPr lang="en-US" dirty="0"/>
              <a:t> import accuracy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C9EA7B-A5F8-C741-98BC-B6C26D666A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40" b="4480"/>
          <a:stretch/>
        </p:blipFill>
        <p:spPr>
          <a:xfrm>
            <a:off x="4300534" y="4053681"/>
            <a:ext cx="4559304" cy="269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340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F7CE134-89F6-1849-8F54-4FD0710C1689}"/>
              </a:ext>
            </a:extLst>
          </p:cNvPr>
          <p:cNvSpPr/>
          <p:nvPr/>
        </p:nvSpPr>
        <p:spPr>
          <a:xfrm>
            <a:off x="0" y="2124633"/>
            <a:ext cx="9144000" cy="414674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101653" y="2244547"/>
            <a:ext cx="5867271" cy="39069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lang="en-US"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68AAFD-DFF2-A44A-99A9-12D27CB5B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sklearn.metrics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E77E6D-B8F5-7347-B33B-1CEE86FD060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accuracy((</a:t>
            </a:r>
            <a:r>
              <a:rPr lang="en-US" i="1" dirty="0" err="1"/>
              <a:t>y_true</a:t>
            </a:r>
            <a:r>
              <a:rPr lang="en-US" dirty="0"/>
              <a:t>, </a:t>
            </a:r>
            <a:r>
              <a:rPr lang="en-US" i="1" dirty="0" err="1"/>
              <a:t>y_predicted</a:t>
            </a:r>
            <a:r>
              <a:rPr lang="en-US" dirty="0"/>
              <a:t>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09333" y="2489535"/>
            <a:ext cx="5759591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sklearn.metrics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 import accuracy</a:t>
            </a:r>
          </a:p>
          <a:p>
            <a:endParaRPr lang="en-US" sz="13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model_accuracy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 = accuracy(churn[target], </a:t>
            </a:r>
          </a:p>
          <a:p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					    churn[predicted])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68289" y="2556472"/>
            <a:ext cx="357871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Medium"/>
              </a:rPr>
              <a:t>Import module so you can use it.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051663" y="3116786"/>
            <a:ext cx="44751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Medium"/>
              </a:rPr>
              <a:t>Function call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B85717-8BCC-FC45-AAC0-334EB0C80311}"/>
              </a:ext>
            </a:extLst>
          </p:cNvPr>
          <p:cNvSpPr/>
          <p:nvPr/>
        </p:nvSpPr>
        <p:spPr>
          <a:xfrm>
            <a:off x="209332" y="3750600"/>
            <a:ext cx="62413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print(”default accuracy: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 {:2.2%}".format(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default_accuracy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print("train accuracy: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 {:2.2%}".format(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train_accuracy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print(”test accuracy: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 {:2.2%}".format(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test_accuracy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7CD676-3A2B-D940-AFED-F09DC86F9072}"/>
              </a:ext>
            </a:extLst>
          </p:cNvPr>
          <p:cNvSpPr/>
          <p:nvPr/>
        </p:nvSpPr>
        <p:spPr>
          <a:xfrm>
            <a:off x="219816" y="5366737"/>
            <a:ext cx="495433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Default Accuracy : 85.73%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Train Accuracy   : 97.34%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Test Accuracy    : 92.90%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C733CDBB-33C5-1743-B1BF-AB377C02FE28}"/>
              </a:ext>
            </a:extLst>
          </p:cNvPr>
          <p:cNvSpPr/>
          <p:nvPr/>
        </p:nvSpPr>
        <p:spPr>
          <a:xfrm>
            <a:off x="4310469" y="3900641"/>
            <a:ext cx="828339" cy="121363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EDDCD20-9AF8-5344-AD0B-0C649014CB62}"/>
              </a:ext>
            </a:extLst>
          </p:cNvPr>
          <p:cNvCxnSpPr>
            <a:cxnSpLocks/>
          </p:cNvCxnSpPr>
          <p:nvPr/>
        </p:nvCxnSpPr>
        <p:spPr>
          <a:xfrm flipH="1">
            <a:off x="5258920" y="4507460"/>
            <a:ext cx="6039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0B24B20-BB50-8048-BDE2-9A05BBCB8CB7}"/>
              </a:ext>
            </a:extLst>
          </p:cNvPr>
          <p:cNvSpPr txBox="1"/>
          <p:nvPr/>
        </p:nvSpPr>
        <p:spPr>
          <a:xfrm>
            <a:off x="5991669" y="4119505"/>
            <a:ext cx="2999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Medium"/>
              </a:rPr>
              <a:t>You always want to compare accuracy of your rules and models versus doing nothing, i.e. the default model. </a:t>
            </a:r>
          </a:p>
        </p:txBody>
      </p:sp>
    </p:spTree>
    <p:extLst>
      <p:ext uri="{BB962C8B-B14F-4D97-AF65-F5344CB8AC3E}">
        <p14:creationId xmlns:p14="http://schemas.microsoft.com/office/powerpoint/2010/main" val="2559044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go see some code…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387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922F297-F2FC-B44C-A5DF-2CD8CB5D7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useless trivia...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5F8957-2D94-5C46-B39A-CB6FD7C03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53" y="1753984"/>
            <a:ext cx="7706062" cy="510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94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F84F160-1BC0-E64C-B430-63A3B05E0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1 - Churn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30EE630-8E38-C140-B462-0335CED68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What is Churn? </a:t>
            </a:r>
          </a:p>
          <a:p>
            <a:pPr lvl="1"/>
            <a:r>
              <a:rPr lang="en-US" dirty="0"/>
              <a:t>Customer churn, also known as customer attrition, occurs when customers stop doing business with a company or stop using a company’s services.</a:t>
            </a:r>
          </a:p>
          <a:p>
            <a:pPr lvl="2"/>
            <a:r>
              <a:rPr lang="en-US" dirty="0"/>
              <a:t>Cancelation of a subscription</a:t>
            </a:r>
          </a:p>
          <a:p>
            <a:pPr lvl="2"/>
            <a:r>
              <a:rPr lang="en-US" dirty="0"/>
              <a:t>Closure of an account</a:t>
            </a:r>
          </a:p>
          <a:p>
            <a:pPr lvl="2"/>
            <a:r>
              <a:rPr lang="en-US" dirty="0"/>
              <a:t>Non-renewal of a contract or service agreement</a:t>
            </a:r>
          </a:p>
          <a:p>
            <a:pPr lvl="2"/>
            <a:r>
              <a:rPr lang="en-US" dirty="0"/>
              <a:t>Consumer decision to shop at another store/use another service provider</a:t>
            </a:r>
          </a:p>
          <a:p>
            <a:r>
              <a:rPr lang="en-US" dirty="0"/>
              <a:t>You can calculate churn rate by dividing the number of customers you lost during that time period -- say a quarter -- by the number of customers you had at the beginning of that time period.</a:t>
            </a:r>
          </a:p>
          <a:p>
            <a:pPr lvl="2"/>
            <a:r>
              <a:rPr lang="en-US" dirty="0"/>
              <a:t>suppose you start with 500 customers and end with 475</a:t>
            </a:r>
          </a:p>
          <a:p>
            <a:pPr lvl="3"/>
            <a:r>
              <a:rPr lang="en-US" dirty="0"/>
              <a:t>25/500 ~ 5% customer churn rate. </a:t>
            </a:r>
          </a:p>
          <a:p>
            <a:pPr lvl="1"/>
            <a:r>
              <a:rPr lang="en-US" dirty="0"/>
              <a:t>The question is how important is churn? </a:t>
            </a:r>
          </a:p>
          <a:p>
            <a:pPr lvl="2"/>
            <a:r>
              <a:rPr lang="en-US" dirty="0"/>
              <a:t>Say every customer is worth $50 a month </a:t>
            </a:r>
          </a:p>
          <a:p>
            <a:pPr lvl="2"/>
            <a:r>
              <a:rPr lang="en-US" dirty="0"/>
              <a:t>You loose 5% of customers a month – that’s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-$1250 </a:t>
            </a:r>
            <a:r>
              <a:rPr lang="en-US" dirty="0"/>
              <a:t>a period </a:t>
            </a:r>
          </a:p>
          <a:p>
            <a:pPr lvl="2"/>
            <a:r>
              <a:rPr lang="en-US" dirty="0"/>
              <a:t>What if you could retain 20% of those customers by spending $1? </a:t>
            </a:r>
          </a:p>
        </p:txBody>
      </p:sp>
    </p:spTree>
    <p:extLst>
      <p:ext uri="{BB962C8B-B14F-4D97-AF65-F5344CB8AC3E}">
        <p14:creationId xmlns:p14="http://schemas.microsoft.com/office/powerpoint/2010/main" val="2803723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7767-E2FB-3E4F-84FE-31811EC59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 – Simple P&amp;L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88A0B9-6EDD-9E40-91CA-A3E47BA28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3790849" cy="4140200"/>
          </a:xfrm>
        </p:spPr>
        <p:txBody>
          <a:bodyPr/>
          <a:lstStyle/>
          <a:p>
            <a:r>
              <a:rPr lang="en-US" dirty="0"/>
              <a:t>Customers at start of month 500</a:t>
            </a:r>
          </a:p>
          <a:p>
            <a:r>
              <a:rPr lang="en-US" dirty="0"/>
              <a:t>Churn Rate 5%</a:t>
            </a:r>
          </a:p>
          <a:p>
            <a:pPr lvl="1"/>
            <a:r>
              <a:rPr lang="en-US" dirty="0"/>
              <a:t>Loose 25 customers </a:t>
            </a:r>
          </a:p>
          <a:p>
            <a:r>
              <a:rPr lang="en-US" dirty="0"/>
              <a:t>Customer Value $50</a:t>
            </a:r>
          </a:p>
          <a:p>
            <a:r>
              <a:rPr lang="en-US" dirty="0"/>
              <a:t>Cost of Retention -$1 </a:t>
            </a:r>
          </a:p>
          <a:p>
            <a:r>
              <a:rPr lang="en-US" dirty="0"/>
              <a:t>% of Churn Retained 20% </a:t>
            </a:r>
          </a:p>
          <a:p>
            <a:pPr lvl="1"/>
            <a:r>
              <a:rPr lang="en-US" dirty="0"/>
              <a:t>Or 5 customers </a:t>
            </a:r>
          </a:p>
          <a:p>
            <a:pPr marL="228600" lvl="1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A9A135A-6AF9-CA4D-B18A-0608D2A36CF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94853760"/>
              </p:ext>
            </p:extLst>
          </p:nvPr>
        </p:nvGraphicFramePr>
        <p:xfrm>
          <a:off x="4600864" y="1985963"/>
          <a:ext cx="3362729" cy="2815791"/>
        </p:xfrm>
        <a:graphic>
          <a:graphicData uri="http://schemas.openxmlformats.org/drawingml/2006/table">
            <a:tbl>
              <a:tblPr lastCol="1" bandRow="1">
                <a:tableStyleId>{21E4AEA4-8DFA-4A89-87EB-49C32662AFE0}</a:tableStyleId>
              </a:tblPr>
              <a:tblGrid>
                <a:gridCol w="2215445">
                  <a:extLst>
                    <a:ext uri="{9D8B030D-6E8A-4147-A177-3AD203B41FA5}">
                      <a16:colId xmlns:a16="http://schemas.microsoft.com/office/drawing/2014/main" val="2936133204"/>
                    </a:ext>
                  </a:extLst>
                </a:gridCol>
                <a:gridCol w="1147284">
                  <a:extLst>
                    <a:ext uri="{9D8B030D-6E8A-4147-A177-3AD203B41FA5}">
                      <a16:colId xmlns:a16="http://schemas.microsoft.com/office/drawing/2014/main" val="3102194791"/>
                    </a:ext>
                  </a:extLst>
                </a:gridCol>
              </a:tblGrid>
              <a:tr h="2559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Customer count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500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23964858"/>
                  </a:ext>
                </a:extLst>
              </a:tr>
              <a:tr h="2559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Churn rate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1218885"/>
                  </a:ext>
                </a:extLst>
              </a:tr>
              <a:tr h="2559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Churn count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               25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2434098"/>
                  </a:ext>
                </a:extLst>
              </a:tr>
              <a:tr h="255981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7811522"/>
                  </a:ext>
                </a:extLst>
              </a:tr>
              <a:tr h="2559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Monthly customer value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 $       50.00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6404105"/>
                  </a:ext>
                </a:extLst>
              </a:tr>
              <a:tr h="2559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Retention cost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 $       (1.00)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07156150"/>
                  </a:ext>
                </a:extLst>
              </a:tr>
              <a:tr h="2559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% retained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20%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324240"/>
                  </a:ext>
                </a:extLst>
              </a:tr>
              <a:tr h="2559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# retained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                 5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73609"/>
                  </a:ext>
                </a:extLst>
              </a:tr>
              <a:tr h="2559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$ retained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 $       250.0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0283830"/>
                  </a:ext>
                </a:extLst>
              </a:tr>
              <a:tr h="2559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$ spent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 $       (25.0)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32327365"/>
                  </a:ext>
                </a:extLst>
              </a:tr>
              <a:tr h="2559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$ profit/loss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 $       225.0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974299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36452-4306-6B4F-9B8A-8A7FE796F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7851B0-93A5-9343-AEC4-D12F2F20B9D2}"/>
              </a:ext>
            </a:extLst>
          </p:cNvPr>
          <p:cNvSpPr txBox="1"/>
          <p:nvPr/>
        </p:nvSpPr>
        <p:spPr>
          <a:xfrm>
            <a:off x="2585257" y="5611092"/>
            <a:ext cx="3408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It’s simple but important math.</a:t>
            </a:r>
          </a:p>
        </p:txBody>
      </p:sp>
    </p:spTree>
    <p:extLst>
      <p:ext uri="{BB962C8B-B14F-4D97-AF65-F5344CB8AC3E}">
        <p14:creationId xmlns:p14="http://schemas.microsoft.com/office/powerpoint/2010/main" val="2345232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786AE68-DC56-7D4E-A2A6-940DB7B01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C46761-6ABA-2D4E-82F8-BC8366640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981200"/>
            <a:ext cx="8504210" cy="4144963"/>
          </a:xfrm>
        </p:spPr>
        <p:txBody>
          <a:bodyPr>
            <a:normAutofit fontScale="62500" lnSpcReduction="20000"/>
          </a:bodyPr>
          <a:lstStyle/>
          <a:p>
            <a:pPr marL="0" indent="0" algn="ctr" fontAlgn="base">
              <a:buNone/>
            </a:pPr>
            <a:r>
              <a:rPr lang="en-US" sz="2900" i="1" dirty="0">
                <a:solidFill>
                  <a:schemeClr val="accent3">
                    <a:lumMod val="75000"/>
                  </a:schemeClr>
                </a:solidFill>
              </a:rPr>
              <a:t>Naïve advice and best practices from a “marketing guru”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Focus your attention on your best customers.</a:t>
            </a:r>
          </a:p>
          <a:p>
            <a:pPr lvl="1" fontAlgn="base"/>
            <a:r>
              <a:rPr lang="en-US" dirty="0"/>
              <a:t>Rather than simply focusing on offering incentives to customers who are considering churning, it could be even more beneficial to pool your resources into your loyal, profitable customers.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Analyze churn as it occurs.</a:t>
            </a:r>
          </a:p>
          <a:p>
            <a:pPr lvl="1" fontAlgn="base"/>
            <a:r>
              <a:rPr lang="en-US" dirty="0"/>
              <a:t>Use your churned customers as a means of understanding why customers are leaving. Analyze how and when churn occurs in a customer's lifetime with your company, and use that data to put into place preemptive measures.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Show your customers that you care.</a:t>
            </a:r>
          </a:p>
          <a:p>
            <a:pPr lvl="1" fontAlgn="base"/>
            <a:r>
              <a:rPr lang="en-US" dirty="0"/>
              <a:t>Instead of waiting to connect with your customers until they reach out to you, try a more proactive approach. Communicate with them all the perks you offer and show them you care about their experience, and they'll be sure to stick around.</a:t>
            </a:r>
          </a:p>
          <a:p>
            <a:pPr marL="0" indent="0" algn="ctr">
              <a:buNone/>
            </a:pPr>
            <a:r>
              <a:rPr lang="en-US" sz="2600" i="1" dirty="0">
                <a:solidFill>
                  <a:schemeClr val="accent3">
                    <a:lumMod val="75000"/>
                  </a:schemeClr>
                </a:solidFill>
              </a:rPr>
              <a:t>None of this is good advice, it sounds good, but isn’t substantive or actionable  </a:t>
            </a:r>
          </a:p>
          <a:p>
            <a:r>
              <a:rPr lang="en-US" sz="2600" i="1" dirty="0">
                <a:solidFill>
                  <a:schemeClr val="accent3">
                    <a:lumMod val="75000"/>
                  </a:schemeClr>
                </a:solidFill>
              </a:rPr>
              <a:t>Naïve approach is to blindly spend $1 to retain all customers </a:t>
            </a:r>
          </a:p>
          <a:p>
            <a:pPr lvl="1"/>
            <a:r>
              <a:rPr lang="en-US" sz="2300" i="1" dirty="0">
                <a:solidFill>
                  <a:schemeClr val="accent3">
                    <a:lumMod val="75000"/>
                  </a:schemeClr>
                </a:solidFill>
              </a:rPr>
              <a:t>Here we’d spend $500 to make $225, a loosing proposition </a:t>
            </a:r>
          </a:p>
          <a:p>
            <a:pPr lvl="1"/>
            <a:r>
              <a:rPr lang="en-US" sz="2300" i="1" dirty="0">
                <a:solidFill>
                  <a:schemeClr val="accent3">
                    <a:lumMod val="75000"/>
                  </a:schemeClr>
                </a:solidFill>
              </a:rPr>
              <a:t>Assumes we still are able to retain same 20% of our likely churners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B29FE2-D469-324D-B2EA-A337CC82A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5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A19C37-F31C-A54D-A3DF-E81D2BBAD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1800" dirty="0"/>
              <a:t>We don’t have a crystal ball</a:t>
            </a:r>
            <a:r>
              <a:rPr lang="en-US" sz="1800" i="1" dirty="0"/>
              <a:t> (at least not yet)</a:t>
            </a:r>
            <a:r>
              <a:rPr lang="en-US" sz="1800" dirty="0"/>
              <a:t> to identify churners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2613610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49A81-3995-4C46-9381-1891F9461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Driven Strategy…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26780-9924-004B-9EEB-CD66EC308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981200"/>
            <a:ext cx="8361364" cy="4144963"/>
          </a:xfrm>
        </p:spPr>
        <p:txBody>
          <a:bodyPr>
            <a:normAutofit/>
          </a:bodyPr>
          <a:lstStyle/>
          <a:p>
            <a:r>
              <a:rPr lang="en-US" dirty="0"/>
              <a:t>Simple “data driven” approach </a:t>
            </a:r>
          </a:p>
          <a:p>
            <a:pPr lvl="1"/>
            <a:r>
              <a:rPr lang="en-US" dirty="0"/>
              <a:t>Create Business Rules to identify likely churners, based on historic data </a:t>
            </a:r>
          </a:p>
          <a:p>
            <a:pPr lvl="1"/>
            <a:r>
              <a:rPr lang="en-US" dirty="0"/>
              <a:t>What’s a Business Rule? </a:t>
            </a:r>
          </a:p>
          <a:p>
            <a:pPr lvl="2"/>
            <a:r>
              <a:rPr lang="en-US" dirty="0"/>
              <a:t>IF &lt; condition(s) &gt; THEN &lt;customer is likely to churn&gt; </a:t>
            </a:r>
          </a:p>
          <a:p>
            <a:pPr lvl="2"/>
            <a:r>
              <a:rPr lang="en-US" dirty="0"/>
              <a:t>This is also known as a “</a:t>
            </a:r>
            <a:r>
              <a:rPr lang="en-US" i="1" dirty="0"/>
              <a:t>somewhat</a:t>
            </a:r>
            <a:r>
              <a:rPr lang="en-US" dirty="0"/>
              <a:t> expert system” </a:t>
            </a:r>
          </a:p>
          <a:p>
            <a:pPr lvl="2"/>
            <a:r>
              <a:rPr lang="en-US" dirty="0"/>
              <a:t>It is backed by DATA to make the decision  </a:t>
            </a:r>
          </a:p>
          <a:p>
            <a:pPr lvl="3"/>
            <a:r>
              <a:rPr lang="en-US" dirty="0"/>
              <a:t>Crosstabs, charts, etc. </a:t>
            </a:r>
          </a:p>
          <a:p>
            <a:r>
              <a:rPr lang="en-US" dirty="0"/>
              <a:t>What you want to avoid is the “non-data” driven decision</a:t>
            </a:r>
          </a:p>
          <a:p>
            <a:pPr lvl="1"/>
            <a:r>
              <a:rPr lang="en-US" i="1" dirty="0"/>
              <a:t>“I think, I feel, What I did previously, the book says, Bill/Sandra in X say” </a:t>
            </a:r>
          </a:p>
          <a:p>
            <a:pPr lvl="1"/>
            <a:r>
              <a:rPr lang="en-US" dirty="0"/>
              <a:t>IF &lt; something I think is true but can’t prove &gt; THEN …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1136C-737D-7D4D-A5CD-48C76DAA1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6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054209-53F8-B542-8A93-61A56FE1625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Use “data” to identify churners </a:t>
            </a:r>
          </a:p>
        </p:txBody>
      </p:sp>
    </p:spTree>
    <p:extLst>
      <p:ext uri="{BB962C8B-B14F-4D97-AF65-F5344CB8AC3E}">
        <p14:creationId xmlns:p14="http://schemas.microsoft.com/office/powerpoint/2010/main" val="4148305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13403-7EE4-4F4C-BDBE-DD308FD8D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Python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DEA24-9308-2441-835A-43B627097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always going to start with a CSV (comma delimited file) </a:t>
            </a:r>
          </a:p>
          <a:p>
            <a:r>
              <a:rPr lang="en-US" dirty="0"/>
              <a:t>We will depend on pandas to identify and infer our datatypes </a:t>
            </a:r>
          </a:p>
          <a:p>
            <a:pPr lvl="1"/>
            <a:r>
              <a:rPr lang="en-US" dirty="0"/>
              <a:t>integer, float, objects, date, timestamps, and NULLs etc.</a:t>
            </a:r>
          </a:p>
          <a:p>
            <a:pPr lvl="2"/>
            <a:r>
              <a:rPr lang="en-US" dirty="0"/>
              <a:t>You can override the assigned datatypes </a:t>
            </a:r>
          </a:p>
          <a:p>
            <a:pPr lvl="1"/>
            <a:r>
              <a:rPr lang="en-US" dirty="0"/>
              <a:t>Dealing with nulls </a:t>
            </a:r>
          </a:p>
          <a:p>
            <a:pPr lvl="2"/>
            <a:r>
              <a:rPr lang="en-US" dirty="0"/>
              <a:t>Often nulls are codded as ?, NA, -999, etc. we need to convert them to </a:t>
            </a:r>
            <a:r>
              <a:rPr lang="en-US" dirty="0" err="1"/>
              <a:t>NaN</a:t>
            </a:r>
            <a:r>
              <a:rPr lang="en-US" dirty="0"/>
              <a:t> in python </a:t>
            </a:r>
          </a:p>
          <a:p>
            <a:r>
              <a:rPr lang="en-US" dirty="0"/>
              <a:t>Column names are a pain to deal with so I ALWAYS standardize them to lower case and no spaces or special characters other than either a dash (-) or underscore (_)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BF494-082B-C845-A33E-A3BA485F4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7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0676AE-52F1-ED4B-9853-C3413F82F3E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Staging </a:t>
            </a:r>
          </a:p>
        </p:txBody>
      </p:sp>
    </p:spTree>
    <p:extLst>
      <p:ext uri="{BB962C8B-B14F-4D97-AF65-F5344CB8AC3E}">
        <p14:creationId xmlns:p14="http://schemas.microsoft.com/office/powerpoint/2010/main" val="1649834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258E10-69DC-6749-B1F9-84FBB03DAAFA}"/>
              </a:ext>
            </a:extLst>
          </p:cNvPr>
          <p:cNvSpPr/>
          <p:nvPr/>
        </p:nvSpPr>
        <p:spPr>
          <a:xfrm>
            <a:off x="0" y="3757353"/>
            <a:ext cx="9144000" cy="31006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9A38F7-56E6-E741-B3F6-EB3B6C1AA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/>
          <a:lstStyle/>
          <a:p>
            <a:r>
              <a:rPr lang="en-US" dirty="0"/>
              <a:t>Start with your target..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946F2-8FA5-2A48-8079-6EB9ADB9C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981200"/>
            <a:ext cx="7556313" cy="2050473"/>
          </a:xfrm>
        </p:spPr>
        <p:txBody>
          <a:bodyPr/>
          <a:lstStyle/>
          <a:p>
            <a:r>
              <a:rPr lang="en-US" dirty="0"/>
              <a:t>The “Target” is the thing you are going to predict. </a:t>
            </a:r>
          </a:p>
          <a:p>
            <a:pPr lvl="1"/>
            <a:r>
              <a:rPr lang="en-US" dirty="0"/>
              <a:t>In stat’s language it’s the “y” variable </a:t>
            </a:r>
          </a:p>
          <a:p>
            <a:r>
              <a:rPr lang="en-US" dirty="0"/>
              <a:t>We are going to use columns, features, inputs to predict our target</a:t>
            </a:r>
          </a:p>
          <a:p>
            <a:pPr lvl="1"/>
            <a:r>
              <a:rPr lang="en-US" dirty="0"/>
              <a:t>In stat’s language this is our X feature matrix.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828FD-AB42-7E42-A688-68AE3708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8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03F6A9-B780-A940-A4D2-91C1F49EFD5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What is a target?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2C6414-B418-F249-9BFF-8CCD559FC578}"/>
              </a:ext>
            </a:extLst>
          </p:cNvPr>
          <p:cNvSpPr txBox="1"/>
          <p:nvPr/>
        </p:nvSpPr>
        <p:spPr>
          <a:xfrm>
            <a:off x="573578" y="3900085"/>
            <a:ext cx="474656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 = “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some_column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[target].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value_counts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 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[“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some_column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”].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value_counts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&lt;=50K 37155 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&gt;50K 11687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593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258E10-69DC-6749-B1F9-84FBB03DAAFA}"/>
              </a:ext>
            </a:extLst>
          </p:cNvPr>
          <p:cNvSpPr/>
          <p:nvPr/>
        </p:nvSpPr>
        <p:spPr>
          <a:xfrm>
            <a:off x="0" y="3757353"/>
            <a:ext cx="9144000" cy="31006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9A38F7-56E6-E741-B3F6-EB3B6C1AA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/>
          <a:lstStyle/>
          <a:p>
            <a:r>
              <a:rPr lang="en-US" dirty="0"/>
              <a:t>Start with your target..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946F2-8FA5-2A48-8079-6EB9ADB9C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981200"/>
            <a:ext cx="7556313" cy="2050473"/>
          </a:xfrm>
        </p:spPr>
        <p:txBody>
          <a:bodyPr>
            <a:normAutofit/>
          </a:bodyPr>
          <a:lstStyle/>
          <a:p>
            <a:r>
              <a:rPr lang="en-US" dirty="0"/>
              <a:t>.</a:t>
            </a:r>
            <a:r>
              <a:rPr lang="en-US" dirty="0" err="1"/>
              <a:t>value_counts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Returns </a:t>
            </a:r>
            <a:r>
              <a:rPr lang="en-US" u="sng" dirty="0"/>
              <a:t>frequency counts </a:t>
            </a:r>
            <a:r>
              <a:rPr lang="en-US" dirty="0"/>
              <a:t>of the unique levels in a column </a:t>
            </a:r>
          </a:p>
          <a:p>
            <a:r>
              <a:rPr lang="en-US" dirty="0"/>
              <a:t>.</a:t>
            </a:r>
            <a:r>
              <a:rPr lang="en-US" dirty="0" err="1"/>
              <a:t>value_counts</a:t>
            </a:r>
            <a:r>
              <a:rPr lang="en-US" dirty="0"/>
              <a:t>(normalize=True) </a:t>
            </a:r>
          </a:p>
          <a:p>
            <a:pPr lvl="2"/>
            <a:r>
              <a:rPr lang="en-US" dirty="0"/>
              <a:t>Returns percentage in each level.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828FD-AB42-7E42-A688-68AE3708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9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03F6A9-B780-A940-A4D2-91C1F49EFD5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df</a:t>
            </a:r>
            <a:r>
              <a:rPr lang="en-US" dirty="0"/>
              <a:t>[“column”].</a:t>
            </a:r>
            <a:r>
              <a:rPr lang="en-US" dirty="0" err="1"/>
              <a:t>value_counts</a:t>
            </a:r>
            <a:r>
              <a:rPr lang="en-US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2C6414-B418-F249-9BFF-8CCD559FC578}"/>
              </a:ext>
            </a:extLst>
          </p:cNvPr>
          <p:cNvSpPr txBox="1"/>
          <p:nvPr/>
        </p:nvSpPr>
        <p:spPr>
          <a:xfrm>
            <a:off x="573578" y="3900085"/>
            <a:ext cx="72819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2">
                  <a:lumMod val="9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[“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some_column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”].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value_counts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(normalize=True)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&lt;=50K  0.760718 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&gt;50K   0.239282</a:t>
            </a:r>
          </a:p>
        </p:txBody>
      </p:sp>
    </p:spTree>
    <p:extLst>
      <p:ext uri="{BB962C8B-B14F-4D97-AF65-F5344CB8AC3E}">
        <p14:creationId xmlns:p14="http://schemas.microsoft.com/office/powerpoint/2010/main" val="919671461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 WFU Gray">
  <a:themeElements>
    <a:clrScheme name="WFU Identity Advantage 1">
      <a:dk1>
        <a:srgbClr val="000000"/>
      </a:dk1>
      <a:lt1>
        <a:srgbClr val="FFFFFF"/>
      </a:lt1>
      <a:dk2>
        <a:srgbClr val="BEB9A6"/>
      </a:dk2>
      <a:lt2>
        <a:srgbClr val="FFFDE8"/>
      </a:lt2>
      <a:accent1>
        <a:srgbClr val="766A62"/>
      </a:accent1>
      <a:accent2>
        <a:srgbClr val="55517B"/>
      </a:accent2>
      <a:accent3>
        <a:srgbClr val="9E7E38"/>
      </a:accent3>
      <a:accent4>
        <a:srgbClr val="000000"/>
      </a:accent4>
      <a:accent5>
        <a:srgbClr val="557630"/>
      </a:accent5>
      <a:accent6>
        <a:srgbClr val="983222"/>
      </a:accent6>
      <a:hlink>
        <a:srgbClr val="033B80"/>
      </a:hlink>
      <a:folHlink>
        <a:srgbClr val="002657"/>
      </a:folHlink>
    </a:clrScheme>
    <a:fontScheme name="MtPnc Rockwell">
      <a:majorFont>
        <a:latin typeface="Rockwell"/>
        <a:ea typeface=""/>
        <a:cs typeface=""/>
      </a:majorFont>
      <a:minorFont>
        <a:latin typeface="Franklin Gothic Book"/>
        <a:ea typeface=""/>
        <a:cs typeface="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eek_2_Data_Wrangling" id="{DA8363C4-D539-4747-903C-20E7606B9611}" vid="{7BB575B6-8E9C-3F4E-A8A1-325B2F989AA7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ek_2_Data_Wrangling" id="{DA8363C4-D539-4747-903C-20E7606B9611}" vid="{884D59BF-E77D-C84B-95D6-DDA695BB087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 WFU Gray</Template>
  <TotalTime>2452</TotalTime>
  <Words>1829</Words>
  <Application>Microsoft Macintosh PowerPoint</Application>
  <PresentationFormat>On-screen Show (4:3)</PresentationFormat>
  <Paragraphs>230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Avenir Next Medium</vt:lpstr>
      <vt:lpstr>Calibri</vt:lpstr>
      <vt:lpstr>Calibri Light</vt:lpstr>
      <vt:lpstr>Courier New</vt:lpstr>
      <vt:lpstr>Franklin Gothic Book</vt:lpstr>
      <vt:lpstr>Garamond</vt:lpstr>
      <vt:lpstr>Rockwell</vt:lpstr>
      <vt:lpstr>Wingdings</vt:lpstr>
      <vt:lpstr>Advantage WFU Gray</vt:lpstr>
      <vt:lpstr>Custom Design</vt:lpstr>
      <vt:lpstr>BUS281A:  Hands on Data Science w. Python Mike Ames</vt:lpstr>
      <vt:lpstr>Today’s useless trivia... </vt:lpstr>
      <vt:lpstr>Project 1 - Churn</vt:lpstr>
      <vt:lpstr>Assessment – Simple P&amp;L</vt:lpstr>
      <vt:lpstr>Unfortunately </vt:lpstr>
      <vt:lpstr>Data Driven Strategy… </vt:lpstr>
      <vt:lpstr>Back to Python </vt:lpstr>
      <vt:lpstr>Start with your target.. </vt:lpstr>
      <vt:lpstr>Start with your target.. </vt:lpstr>
      <vt:lpstr>Split into Train &amp; Test datasets </vt:lpstr>
      <vt:lpstr>sklearn.model_selection</vt:lpstr>
      <vt:lpstr>Pandas’ Business Rules</vt:lpstr>
      <vt:lpstr>matplotlib.pyplot </vt:lpstr>
      <vt:lpstr>Stacked &amp; Stretched Bars</vt:lpstr>
      <vt:lpstr>Accuracy </vt:lpstr>
      <vt:lpstr>sklearn.metrics</vt:lpstr>
      <vt:lpstr>Lets go see some code…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February 22, 2018 Mike Ames amesam@wfu.edu</dc:title>
  <dc:creator>Mike Ames</dc:creator>
  <cp:lastModifiedBy>Mike Ames</cp:lastModifiedBy>
  <cp:revision>19</cp:revision>
  <cp:lastPrinted>2016-10-04T20:26:21Z</cp:lastPrinted>
  <dcterms:created xsi:type="dcterms:W3CDTF">2020-05-31T19:02:03Z</dcterms:created>
  <dcterms:modified xsi:type="dcterms:W3CDTF">2020-06-02T12:56:13Z</dcterms:modified>
</cp:coreProperties>
</file>